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8" r:id="rId5"/>
  </p:sldIdLst>
  <p:sldSz cx="7556500" cy="106807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6397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6397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6397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6397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6397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6397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6397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6397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6397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31" d="100"/>
          <a:sy n="31" d="100"/>
        </p:scale>
        <p:origin x="2452" y="-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737939" y="6203739"/>
            <a:ext cx="6080622" cy="45273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6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737939" y="4851065"/>
            <a:ext cx="6080622" cy="668636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40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2506662"/>
            <a:ext cx="7556500" cy="56673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-17440" y="7109761"/>
            <a:ext cx="7591380" cy="1064277"/>
          </a:xfrm>
          <a:prstGeom prst="rect">
            <a:avLst/>
          </a:prstGeom>
          <a:solidFill>
            <a:srgbClr val="DCDEE0"/>
          </a:solidFill>
          <a:ln w="3175">
            <a:miter lim="400000"/>
          </a:ln>
        </p:spPr>
        <p:txBody>
          <a:bodyPr lIns="29517" tIns="29517" rIns="29517" bIns="29517" anchor="ctr"/>
          <a:lstStyle/>
          <a:p>
            <a:pPr>
              <a:defRPr sz="2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sz="half" idx="13"/>
          </p:nvPr>
        </p:nvSpPr>
        <p:spPr>
          <a:xfrm>
            <a:off x="933493" y="2875632"/>
            <a:ext cx="5682135" cy="343879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737939" y="6410362"/>
            <a:ext cx="6080622" cy="82649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737939" y="7266371"/>
            <a:ext cx="6080622" cy="65676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3611591" y="7878861"/>
            <a:ext cx="325939" cy="33843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737939" y="4381028"/>
            <a:ext cx="6080622" cy="1918644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quarter" idx="13"/>
          </p:nvPr>
        </p:nvSpPr>
        <p:spPr>
          <a:xfrm>
            <a:off x="3903699" y="2875632"/>
            <a:ext cx="3099347" cy="478184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553454" y="2875632"/>
            <a:ext cx="3099347" cy="231713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553454" y="5273935"/>
            <a:ext cx="3099347" cy="2383545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553454" y="2764941"/>
            <a:ext cx="6449592" cy="1254498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553454" y="2764941"/>
            <a:ext cx="6449592" cy="1254498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sz="half" idx="1"/>
          </p:nvPr>
        </p:nvSpPr>
        <p:spPr>
          <a:xfrm>
            <a:off x="553454" y="4019438"/>
            <a:ext cx="6449592" cy="3652801"/>
          </a:xfrm>
          <a:prstGeom prst="rect">
            <a:avLst/>
          </a:prstGeom>
        </p:spPr>
        <p:txBody>
          <a:bodyPr anchor="ctr"/>
          <a:lstStyle>
            <a:lvl1pPr marL="469194" indent="-469194" algn="l">
              <a:spcBef>
                <a:spcPts val="4500"/>
              </a:spcBef>
              <a:buSzPct val="75000"/>
              <a:buChar char="•"/>
              <a:defRPr sz="3800"/>
            </a:lvl1pPr>
            <a:lvl2pPr marL="913694" indent="-469194" algn="l">
              <a:spcBef>
                <a:spcPts val="4500"/>
              </a:spcBef>
              <a:buSzPct val="75000"/>
              <a:buChar char="•"/>
              <a:defRPr sz="3800"/>
            </a:lvl2pPr>
            <a:lvl3pPr marL="1358194" indent="-469194" algn="l">
              <a:spcBef>
                <a:spcPts val="4500"/>
              </a:spcBef>
              <a:buSzPct val="75000"/>
              <a:buChar char="•"/>
              <a:defRPr sz="3800"/>
            </a:lvl3pPr>
            <a:lvl4pPr marL="1802694" indent="-469194" algn="l">
              <a:spcBef>
                <a:spcPts val="4500"/>
              </a:spcBef>
              <a:buSzPct val="75000"/>
              <a:buChar char="•"/>
              <a:defRPr sz="3800"/>
            </a:lvl4pPr>
            <a:lvl5pPr marL="2247194" indent="-469194" algn="l">
              <a:spcBef>
                <a:spcPts val="4500"/>
              </a:spcBef>
              <a:buSzPct val="75000"/>
              <a:buChar char="•"/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3903699" y="4019438"/>
            <a:ext cx="3099347" cy="36528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553454" y="2764941"/>
            <a:ext cx="6449592" cy="1254498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553454" y="4019438"/>
            <a:ext cx="3099347" cy="3652801"/>
          </a:xfrm>
          <a:prstGeom prst="rect">
            <a:avLst/>
          </a:prstGeom>
        </p:spPr>
        <p:txBody>
          <a:bodyPr anchor="ctr"/>
          <a:lstStyle>
            <a:lvl1pPr marL="367392" indent="-367392" algn="l">
              <a:spcBef>
                <a:spcPts val="3500"/>
              </a:spcBef>
              <a:buSzPct val="75000"/>
              <a:buChar char="•"/>
              <a:defRPr sz="3000"/>
            </a:lvl1pPr>
            <a:lvl2pPr marL="710292" indent="-367392" algn="l">
              <a:spcBef>
                <a:spcPts val="3500"/>
              </a:spcBef>
              <a:buSzPct val="75000"/>
              <a:buChar char="•"/>
              <a:defRPr sz="3000"/>
            </a:lvl2pPr>
            <a:lvl3pPr marL="1053192" indent="-367392" algn="l">
              <a:spcBef>
                <a:spcPts val="3500"/>
              </a:spcBef>
              <a:buSzPct val="75000"/>
              <a:buChar char="•"/>
              <a:defRPr sz="3000"/>
            </a:lvl3pPr>
            <a:lvl4pPr marL="1396092" indent="-367392" algn="l">
              <a:spcBef>
                <a:spcPts val="3500"/>
              </a:spcBef>
              <a:buSzPct val="75000"/>
              <a:buChar char="•"/>
              <a:defRPr sz="3000"/>
            </a:lvl4pPr>
            <a:lvl5pPr marL="1738992" indent="-367392" algn="l">
              <a:spcBef>
                <a:spcPts val="35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sz="half" idx="1"/>
          </p:nvPr>
        </p:nvSpPr>
        <p:spPr>
          <a:xfrm>
            <a:off x="553454" y="3244601"/>
            <a:ext cx="6449592" cy="4191498"/>
          </a:xfrm>
          <a:prstGeom prst="rect">
            <a:avLst/>
          </a:prstGeom>
        </p:spPr>
        <p:txBody>
          <a:bodyPr anchor="ctr"/>
          <a:lstStyle>
            <a:lvl1pPr marL="469194" indent="-469194" algn="l">
              <a:spcBef>
                <a:spcPts val="4500"/>
              </a:spcBef>
              <a:buSzPct val="75000"/>
              <a:buChar char="•"/>
              <a:defRPr sz="3800"/>
            </a:lvl1pPr>
            <a:lvl2pPr marL="913694" indent="-469194" algn="l">
              <a:spcBef>
                <a:spcPts val="4500"/>
              </a:spcBef>
              <a:buSzPct val="75000"/>
              <a:buChar char="•"/>
              <a:defRPr sz="3800"/>
            </a:lvl2pPr>
            <a:lvl3pPr marL="1358194" indent="-469194" algn="l">
              <a:spcBef>
                <a:spcPts val="4500"/>
              </a:spcBef>
              <a:buSzPct val="75000"/>
              <a:buChar char="•"/>
              <a:defRPr sz="3800"/>
            </a:lvl3pPr>
            <a:lvl4pPr marL="1802694" indent="-469194" algn="l">
              <a:spcBef>
                <a:spcPts val="4500"/>
              </a:spcBef>
              <a:buSzPct val="75000"/>
              <a:buChar char="•"/>
              <a:defRPr sz="3800"/>
            </a:lvl4pPr>
            <a:lvl5pPr marL="2247194" indent="-469194" algn="l">
              <a:spcBef>
                <a:spcPts val="4500"/>
              </a:spcBef>
              <a:buSzPct val="75000"/>
              <a:buChar char="•"/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3903699" y="5465799"/>
            <a:ext cx="3099347" cy="21916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3907312" y="3023220"/>
            <a:ext cx="3099347" cy="21916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quarter" idx="15"/>
          </p:nvPr>
        </p:nvSpPr>
        <p:spPr>
          <a:xfrm>
            <a:off x="553454" y="3023220"/>
            <a:ext cx="3099347" cy="46342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37939" y="3458604"/>
            <a:ext cx="6080622" cy="19186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9517" tIns="29517" rIns="29517" bIns="29517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737939" y="5428902"/>
            <a:ext cx="6080622" cy="6567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9517" tIns="29517" rIns="29517" bIns="29517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3611591" y="7882551"/>
            <a:ext cx="325939" cy="338436"/>
          </a:xfrm>
          <a:prstGeom prst="rect">
            <a:avLst/>
          </a:prstGeom>
          <a:ln w="3175">
            <a:miter lim="400000"/>
          </a:ln>
        </p:spPr>
        <p:txBody>
          <a:bodyPr wrap="none" lIns="29517" tIns="29517" rIns="29517" bIns="29517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6397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circle with black background&#10;&#10;Description automatically generated">
            <a:extLst>
              <a:ext uri="{FF2B5EF4-FFF2-40B4-BE49-F238E27FC236}">
                <a16:creationId xmlns:a16="http://schemas.microsoft.com/office/drawing/2014/main" id="{01A87095-7ADB-D3EC-26A8-51580AB4D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8025">
            <a:off x="-8595444" y="-10568367"/>
            <a:ext cx="12609395" cy="12631324"/>
          </a:xfrm>
          <a:prstGeom prst="rect">
            <a:avLst/>
          </a:prstGeom>
        </p:spPr>
      </p:pic>
      <p:pic>
        <p:nvPicPr>
          <p:cNvPr id="120" name="Countess of Chester Hospital NHS Foundation Trust RGB BLUE.jpg"/>
          <p:cNvPicPr>
            <a:picLocks noChangeAspect="1"/>
          </p:cNvPicPr>
          <p:nvPr/>
        </p:nvPicPr>
        <p:blipFill>
          <a:blip r:embed="rId3"/>
          <a:srcRect l="39609"/>
          <a:stretch>
            <a:fillRect/>
          </a:stretch>
        </p:blipFill>
        <p:spPr>
          <a:xfrm>
            <a:off x="5694218" y="-3205"/>
            <a:ext cx="1877870" cy="1397189"/>
          </a:xfrm>
          <a:prstGeom prst="rect">
            <a:avLst/>
          </a:prstGeom>
          <a:ln w="3175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118738" y="605675"/>
            <a:ext cx="7319024" cy="983889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9517" tIns="29517" rIns="29517" bIns="29517" anchor="ctr">
            <a:spAutoFit/>
          </a:bodyPr>
          <a:lstStyle/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Do You Need Any </a:t>
            </a:r>
          </a:p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Reasonable Adjustments?</a:t>
            </a:r>
          </a:p>
          <a:p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We want to make sure you feel safe, comfortable, and understood.</a:t>
            </a:r>
          </a:p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If you have a disability, communication need, or anything that makes it harder to get care — please let us know.</a:t>
            </a:r>
          </a:p>
          <a:p>
            <a:pPr algn="l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👂 Help to hear or see</a:t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♿Help to move around</a:t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💭A quiet space</a:t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👋 Help to understand what’s happening</a:t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✅ Something else to help you feel safe</a:t>
            </a:r>
          </a:p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👉 Please speak to the reception desk</a:t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and ask for help with reasonable adjustments.</a:t>
            </a:r>
          </a:p>
          <a:p>
            <a:pPr algn="just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We will listen and do our best to support you.</a:t>
            </a:r>
          </a:p>
          <a:p>
            <a:pPr algn="just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Just ask — we’re here to help.</a:t>
            </a:r>
          </a:p>
          <a:p>
            <a:pPr>
              <a:lnSpc>
                <a:spcPts val="2100"/>
              </a:lnSpc>
              <a:spcBef>
                <a:spcPts val="975"/>
              </a:spcBef>
              <a:spcAft>
                <a:spcPts val="225"/>
              </a:spcAft>
              <a:buNone/>
            </a:pPr>
            <a:endParaRPr sz="3200" dirty="0"/>
          </a:p>
        </p:txBody>
      </p:sp>
      <p:sp>
        <p:nvSpPr>
          <p:cNvPr id="127" name="Shape 127"/>
          <p:cNvSpPr/>
          <p:nvPr/>
        </p:nvSpPr>
        <p:spPr>
          <a:xfrm>
            <a:off x="8057082" y="6671591"/>
            <a:ext cx="7581194" cy="45380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9517" tIns="29517" rIns="29517" bIns="29517" anchor="ctr">
            <a:spAutoFit/>
          </a:bodyPr>
          <a:lstStyle>
            <a:lvl1pPr algn="l"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Want to know more?</a:t>
            </a:r>
          </a:p>
        </p:txBody>
      </p:sp>
      <p:sp>
        <p:nvSpPr>
          <p:cNvPr id="128" name="Shape 128"/>
          <p:cNvSpPr/>
          <p:nvPr/>
        </p:nvSpPr>
        <p:spPr>
          <a:xfrm>
            <a:off x="9989185" y="5525121"/>
            <a:ext cx="7587765" cy="28098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9517" tIns="29517" rIns="29517" bIns="29517" anchor="ctr">
            <a:spAutoFit/>
          </a:bodyPr>
          <a:lstStyle>
            <a:lvl1pPr algn="l"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Leave your contact details here</a:t>
            </a:r>
          </a:p>
        </p:txBody>
      </p:sp>
      <p:pic>
        <p:nvPicPr>
          <p:cNvPr id="2" name="Picture 1" descr="A colorful circle with black background&#10;&#10;Description automatically generated">
            <a:extLst>
              <a:ext uri="{FF2B5EF4-FFF2-40B4-BE49-F238E27FC236}">
                <a16:creationId xmlns:a16="http://schemas.microsoft.com/office/drawing/2014/main" id="{489B7AB7-0675-2CE8-DD2F-512F4BE9CF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8025">
            <a:off x="4276867" y="9244304"/>
            <a:ext cx="9534100" cy="955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70504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27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12700" dist="127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>
          <a:outerShdw blurRad="127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29517" tIns="29517" rIns="29517" bIns="29517" numCol="1" spcCol="38100" rtlCol="0" anchor="ctr">
        <a:spAutoFit/>
      </a:bodyPr>
      <a:lstStyle>
        <a:defPPr marL="0" marR="0" indent="0" algn="ctr" defTabSz="6397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9517" tIns="29517" rIns="29517" bIns="29517" numCol="1" spcCol="38100" rtlCol="0" anchor="ctr">
        <a:spAutoFit/>
      </a:bodyPr>
      <a:lstStyle>
        <a:defPPr marL="0" marR="0" indent="0" algn="ctr" defTabSz="6397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27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12700" dist="127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>
          <a:outerShdw blurRad="127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29517" tIns="29517" rIns="29517" bIns="29517" numCol="1" spcCol="38100" rtlCol="0" anchor="ctr">
        <a:spAutoFit/>
      </a:bodyPr>
      <a:lstStyle>
        <a:defPPr marL="0" marR="0" indent="0" algn="ctr" defTabSz="6397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9517" tIns="29517" rIns="29517" bIns="29517" numCol="1" spcCol="38100" rtlCol="0" anchor="ctr">
        <a:spAutoFit/>
      </a:bodyPr>
      <a:lstStyle>
        <a:defPPr marL="0" marR="0" indent="0" algn="ctr" defTabSz="6397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 xmlns="00d5944a-5fd4-4ed0-8760-06af578f577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D527B9F89C534D88F2F8EBA7480922" ma:contentTypeVersion="3" ma:contentTypeDescription="Create a new document." ma:contentTypeScope="" ma:versionID="58a5f01289c90ac32f8c62f4c5fa042e">
  <xsd:schema xmlns:xsd="http://www.w3.org/2001/XMLSchema" xmlns:xs="http://www.w3.org/2001/XMLSchema" xmlns:p="http://schemas.microsoft.com/office/2006/metadata/properties" xmlns:ns2="00d5944a-5fd4-4ed0-8760-06af578f577a" targetNamespace="http://schemas.microsoft.com/office/2006/metadata/properties" ma:root="true" ma:fieldsID="42b2e09d3b696b0267a33efdb7b406f2" ns2:_="">
    <xsd:import namespace="00d5944a-5fd4-4ed0-8760-06af578f577a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d5944a-5fd4-4ed0-8760-06af578f577a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4" nillable="true" ma:displayName="Document Type" ma:format="Dropdown" ma:internalName="Document_x0020_Type" ma:readOnly="false">
      <xsd:simpleType>
        <xsd:restriction base="dms:Choice">
          <xsd:enumeration value="Templates"/>
          <xsd:enumeration value="Guidance Documents"/>
          <xsd:enumeration value="Logos and Graphic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DD7514-F651-4D1F-9347-640FF9DB45B9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00d5944a-5fd4-4ed0-8760-06af578f577a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385D051-128F-4E85-97F0-7FCC9A2FA6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B5B24D-7F5F-4DA5-A378-A6A3C434D5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d5944a-5fd4-4ed0-8760-06af578f57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123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Helvetica Light</vt:lpstr>
      <vt:lpstr>Helvetica Neue</vt:lpstr>
      <vt:lpstr>White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Cooper, Jill</dc:creator>
  <cp:lastModifiedBy>COOPER, Jill (COUNTESS OF CHESTER HOSPITAL NHS FOUNDATION TRUST)</cp:lastModifiedBy>
  <cp:revision>9</cp:revision>
  <dcterms:modified xsi:type="dcterms:W3CDTF">2026-01-22T10:16:10Z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0x010100BAD527B9F89C534D88F2F8EBA7480922</vt:lpwstr>
  </property>
</Properties>
</file>